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753" r:id="rId3"/>
    <p:sldMasterId id="2147483709" r:id="rId4"/>
    <p:sldMasterId id="2147483738" r:id="rId5"/>
  </p:sldMasterIdLst>
  <p:notesMasterIdLst>
    <p:notesMasterId r:id="rId32"/>
  </p:notesMasterIdLst>
  <p:sldIdLst>
    <p:sldId id="498" r:id="rId6"/>
    <p:sldId id="514" r:id="rId7"/>
    <p:sldId id="515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10" r:id="rId16"/>
    <p:sldId id="511" r:id="rId17"/>
    <p:sldId id="513" r:id="rId18"/>
    <p:sldId id="486" r:id="rId19"/>
    <p:sldId id="458" r:id="rId20"/>
    <p:sldId id="466" r:id="rId21"/>
    <p:sldId id="467" r:id="rId22"/>
    <p:sldId id="520" r:id="rId23"/>
    <p:sldId id="468" r:id="rId24"/>
    <p:sldId id="472" r:id="rId25"/>
    <p:sldId id="475" r:id="rId26"/>
    <p:sldId id="519" r:id="rId27"/>
    <p:sldId id="521" r:id="rId28"/>
    <p:sldId id="518" r:id="rId29"/>
    <p:sldId id="517" r:id="rId30"/>
    <p:sldId id="488" r:id="rId3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orient="horz" pos="2791">
          <p15:clr>
            <a:srgbClr val="A4A3A4"/>
          </p15:clr>
        </p15:guide>
        <p15:guide id="3" orient="horz" pos="288">
          <p15:clr>
            <a:srgbClr val="A4A3A4"/>
          </p15:clr>
        </p15:guide>
        <p15:guide id="4" orient="horz">
          <p15:clr>
            <a:srgbClr val="A4A3A4"/>
          </p15:clr>
        </p15:guide>
        <p15:guide id="5" orient="horz" pos="4027">
          <p15:clr>
            <a:srgbClr val="A4A3A4"/>
          </p15:clr>
        </p15:guide>
        <p15:guide id="6" pos="5473">
          <p15:clr>
            <a:srgbClr val="A4A3A4"/>
          </p15:clr>
        </p15:guide>
        <p15:guide id="7" pos="287">
          <p15:clr>
            <a:srgbClr val="A4A3A4"/>
          </p15:clr>
        </p15:guide>
        <p15:guide id="8" pos="3740">
          <p15:clr>
            <a:srgbClr val="A4A3A4"/>
          </p15:clr>
        </p15:guide>
        <p15:guide id="9" pos="2090">
          <p15:clr>
            <a:srgbClr val="A4A3A4"/>
          </p15:clr>
        </p15:guide>
        <p15:guide id="10" pos="644">
          <p15:clr>
            <a:srgbClr val="A4A3A4"/>
          </p15:clr>
        </p15:guide>
        <p15:guide id="11" pos="1322">
          <p15:clr>
            <a:srgbClr val="A4A3A4"/>
          </p15:clr>
        </p15:guide>
        <p15:guide id="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0F1"/>
    <a:srgbClr val="289D93"/>
    <a:srgbClr val="EAB200"/>
    <a:srgbClr val="A27B00"/>
    <a:srgbClr val="007EC4"/>
    <a:srgbClr val="595959"/>
    <a:srgbClr val="683788"/>
    <a:srgbClr val="ACC7E9"/>
    <a:srgbClr val="C40068"/>
    <a:srgbClr val="F5F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343" autoAdjust="0"/>
  </p:normalViewPr>
  <p:slideViewPr>
    <p:cSldViewPr snapToGrid="0">
      <p:cViewPr>
        <p:scale>
          <a:sx n="97" d="100"/>
          <a:sy n="97" d="100"/>
        </p:scale>
        <p:origin x="810" y="72"/>
      </p:cViewPr>
      <p:guideLst>
        <p:guide orient="horz" pos="4319"/>
        <p:guide orient="horz" pos="2791"/>
        <p:guide orient="horz" pos="288"/>
        <p:guide orient="horz"/>
        <p:guide orient="horz" pos="4027"/>
        <p:guide pos="5473"/>
        <p:guide pos="287"/>
        <p:guide pos="3740"/>
        <p:guide pos="2090"/>
        <p:guide pos="644"/>
        <p:guide pos="1322"/>
        <p:guide/>
      </p:guideLst>
    </p:cSldViewPr>
  </p:slideViewPr>
  <p:outlineViewPr>
    <p:cViewPr>
      <p:scale>
        <a:sx n="33" d="100"/>
        <a:sy n="33" d="100"/>
      </p:scale>
      <p:origin x="0" y="38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46D77-7A3F-4FA9-AC92-709AED4FB5F6}" type="datetimeFigureOut">
              <a:rPr lang="sv-SE" smtClean="0"/>
              <a:pPr/>
              <a:t>2020-02-06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D709F-E256-4A36-B43A-C2969BEDD10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19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0488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4034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 </a:t>
            </a:r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489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3020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18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6391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D709F-E256-4A36-B43A-C2969BEDD107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9027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dobjekt 9" descr="StockholmsStad_logot#21B0A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5094514" y="3443844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30" name="Platshållare fö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4" name="textruta 13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54864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hlm vx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4" descr="SBK_Samrad_V7_00375.jpg"/>
          <p:cNvPicPr>
            <a:picLocks noChangeAspect="1"/>
          </p:cNvPicPr>
          <p:nvPr userDrawn="1"/>
        </p:nvPicPr>
        <p:blipFill rotWithShape="1">
          <a:blip r:embed="rId2" cstate="print"/>
          <a:srcRect l="10953" r="10185"/>
          <a:stretch/>
        </p:blipFill>
        <p:spPr>
          <a:xfrm>
            <a:off x="0" y="-171450"/>
            <a:ext cx="9144000" cy="702945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8" name="Bildobjekt 7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77525" y="595440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65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endParaRPr lang="sv-SE" dirty="0"/>
          </a:p>
        </p:txBody>
      </p:sp>
      <p:sp>
        <p:nvSpPr>
          <p:cNvPr id="18" name="Platshållare för datum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50AAB9-D2D1-433B-B1B9-589BFA09C1D7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9" name="Platshållare för bild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0" name="Platshållare för sidfot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a egen bild - lägg i bakgru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99" cy="6857999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19" name="Platshållare för datum 1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A79438-7DC2-4FEA-98BC-1543FEB9D9A7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sidfot 2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455614" y="1257300"/>
            <a:ext cx="3173412" cy="2876550"/>
          </a:xfrm>
          <a:prstGeom prst="rect">
            <a:avLst/>
          </a:prstGeom>
          <a:solidFill>
            <a:srgbClr val="F5F3EE"/>
          </a:solidFill>
        </p:spPr>
        <p:txBody>
          <a:bodyPr lIns="230400" tIns="230400" rIns="230400" bIns="230400"/>
          <a:lstStyle>
            <a:lvl1pPr marL="0"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8B384D-8089-44B8-A008-27B71AA74314}" type="datetime1">
              <a:rPr lang="sv-SE"/>
              <a:pPr/>
              <a:t>2020-02-06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SIDAN </a:t>
            </a:r>
            <a:fld id="{9B80F0DD-8873-4F7D-9DE3-6137E4063530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STADSBYGGNADSKONTORET</a:t>
            </a:r>
          </a:p>
        </p:txBody>
      </p:sp>
    </p:spTree>
    <p:extLst>
      <p:ext uri="{BB962C8B-B14F-4D97-AF65-F5344CB8AC3E}">
        <p14:creationId xmlns:p14="http://schemas.microsoft.com/office/powerpoint/2010/main" val="1509727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72B0B9-DC86-4055-B700-51FFBD6B4B6F}" type="datetime1">
              <a:rPr lang="sv-SE"/>
              <a:pPr/>
              <a:t>2020-02-06</a:t>
            </a:fld>
            <a:endParaRPr lang="sv-SE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SIDAN </a:t>
            </a:r>
            <a:fld id="{248D8E1E-2DC5-4260-8641-F9C12F1C49C9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STADSBYGGNADSKONTORET</a:t>
            </a:r>
          </a:p>
        </p:txBody>
      </p:sp>
    </p:spTree>
    <p:extLst>
      <p:ext uri="{BB962C8B-B14F-4D97-AF65-F5344CB8AC3E}">
        <p14:creationId xmlns:p14="http://schemas.microsoft.com/office/powerpoint/2010/main" val="3674992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Sida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CA51-3ACB-46EF-8768-2C3FDF062540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4" name="Rektangel 13"/>
          <p:cNvSpPr/>
          <p:nvPr userDrawn="1"/>
        </p:nvSpPr>
        <p:spPr>
          <a:xfrm>
            <a:off x="5929200" y="4417200"/>
            <a:ext cx="2757600" cy="1976400"/>
          </a:xfrm>
          <a:prstGeom prst="rect">
            <a:avLst/>
          </a:prstGeom>
          <a:solidFill>
            <a:srgbClr val="F5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14546"/>
            <a:ext cx="26019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The Capital of Scandinavia</a:t>
            </a:r>
          </a:p>
        </p:txBody>
      </p:sp>
      <p:pic>
        <p:nvPicPr>
          <p:cNvPr id="13" name="Bildobjekt 12" descr="StockholmsStad_logot#21B0A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683788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6129D-C112-4297-9DD6-96C50E503577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  <p:sp>
        <p:nvSpPr>
          <p:cNvPr id="9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289D93"/>
          </a:solid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007EC4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FF1-9129-4601-9CB8-B147423A5DA6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  <p:sp>
        <p:nvSpPr>
          <p:cNvPr id="9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C40068"/>
          </a:solid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289D93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5727-4979-446B-8625-CCFCAC89FA53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0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683788"/>
          </a:solidFill>
        </p:spPr>
        <p:txBody>
          <a:bodyPr/>
          <a:lstStyle/>
          <a:p>
            <a:endParaRPr lang="sv-SE"/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da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128F-1938-4F54-91F5-4D19C5BB47B2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6"/>
          <p:cNvSpPr txBox="1">
            <a:spLocks/>
          </p:cNvSpPr>
          <p:nvPr userDrawn="1"/>
        </p:nvSpPr>
        <p:spPr>
          <a:xfrm>
            <a:off x="457677" y="457784"/>
            <a:ext cx="5472000" cy="3960000"/>
          </a:xfrm>
          <a:prstGeom prst="rect">
            <a:avLst/>
          </a:prstGeom>
          <a:solidFill>
            <a:srgbClr val="C40068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5F3EE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941D-3274-4AB1-ABFC-39AED11D0FE2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text 15"/>
          <p:cNvSpPr>
            <a:spLocks noGrp="1"/>
          </p:cNvSpPr>
          <p:nvPr>
            <p:ph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Autofit/>
          </a:bodyPr>
          <a:lstStyle>
            <a:lvl1pPr>
              <a:lnSpc>
                <a:spcPct val="100000"/>
              </a:lnSpc>
              <a:defRPr sz="2000" b="0">
                <a:solidFill>
                  <a:srgbClr val="F5F3EE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  <p:sp>
        <p:nvSpPr>
          <p:cNvPr id="8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29820" y="4416985"/>
            <a:ext cx="2758567" cy="1975878"/>
          </a:xfrm>
          <a:solidFill>
            <a:srgbClr val="007EC4"/>
          </a:solid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endParaRPr lang="sv-SE" dirty="0"/>
          </a:p>
        </p:txBody>
      </p:sp>
      <p:sp>
        <p:nvSpPr>
          <p:cNvPr id="18" name="Platshållare för datum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50AAB9-D2D1-433B-B1B9-589BFA09C1D7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9" name="Platshållare för bildnummer 18"/>
          <p:cNvSpPr>
            <a:spLocks noGrp="1"/>
          </p:cNvSpPr>
          <p:nvPr>
            <p:ph type="sldNum" sz="quarter" idx="16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0" name="Platshållare för sidfot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sida-svart logo för ljusa bi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5490000" cy="968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57200" y="1440000"/>
            <a:ext cx="5472608" cy="17526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Skriv </a:t>
            </a:r>
            <a:r>
              <a:rPr lang="sv-SE" dirty="0" err="1"/>
              <a:t>ev</a:t>
            </a:r>
            <a:r>
              <a:rPr lang="sv-SE" dirty="0"/>
              <a:t> underrubrik här</a:t>
            </a: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467862"/>
            <a:ext cx="1367968" cy="46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4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tIns="0" r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3"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3735F3-39A3-4340-A018-E4659270284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or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54864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hlm vx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4" descr="SBK_Samrad_V7_00375.jpg"/>
          <p:cNvPicPr>
            <a:picLocks noChangeAspect="1"/>
          </p:cNvPicPr>
          <p:nvPr userDrawn="1"/>
        </p:nvPicPr>
        <p:blipFill rotWithShape="1">
          <a:blip r:embed="rId2" cstate="print"/>
          <a:srcRect l="10953" r="10185"/>
          <a:stretch/>
        </p:blipFill>
        <p:spPr>
          <a:xfrm>
            <a:off x="0" y="-171450"/>
            <a:ext cx="9144000" cy="702945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8" name="Bildobjekt 7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77525" y="595440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65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endParaRPr lang="sv-SE" dirty="0"/>
          </a:p>
        </p:txBody>
      </p:sp>
      <p:sp>
        <p:nvSpPr>
          <p:cNvPr id="18" name="Platshållare för datum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50AAB9-D2D1-433B-B1B9-589BFA09C1D7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9" name="Platshållare för bild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0" name="Platshållare för sidfot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8AC1-A2FD-4F44-A3D5-BEABD563D721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122782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2" name="textruta 11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14" name="Bildobjekt 13" descr="StockholmsStad_logot#21B0A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a egen bild - lägg i bakgru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99" cy="6857999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9" name="Platshållare för datum 1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A79438-7DC2-4FEA-98BC-1543FEB9D9A7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sidfot 2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455614" y="1257300"/>
            <a:ext cx="3173412" cy="2876550"/>
          </a:xfrm>
          <a:solidFill>
            <a:srgbClr val="F5F3EE"/>
          </a:solidFill>
        </p:spPr>
        <p:txBody>
          <a:bodyPr lIns="230400" tIns="230400" rIns="230400" bIns="230400"/>
          <a:lstStyle>
            <a:lvl1pPr marL="0"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8B384D-8089-44B8-A008-27B71AA74314}" type="datetime1">
              <a:rPr lang="sv-SE"/>
              <a:pPr/>
              <a:t>2020-02-06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SIDAN </a:t>
            </a:r>
            <a:fld id="{9B80F0DD-8873-4F7D-9DE3-6137E4063530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STADSBYGGNADSKONTORET</a:t>
            </a:r>
          </a:p>
        </p:txBody>
      </p:sp>
    </p:spTree>
    <p:extLst>
      <p:ext uri="{BB962C8B-B14F-4D97-AF65-F5344CB8AC3E}">
        <p14:creationId xmlns:p14="http://schemas.microsoft.com/office/powerpoint/2010/main" val="1509727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72B0B9-DC86-4055-B700-51FFBD6B4B6F}" type="datetime1">
              <a:rPr lang="sv-SE"/>
              <a:pPr/>
              <a:t>2020-02-06</a:t>
            </a:fld>
            <a:endParaRPr lang="sv-SE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SIDAN </a:t>
            </a:r>
            <a:fld id="{248D8E1E-2DC5-4260-8641-F9C12F1C49C9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STADSBYGGNADSKONTORET</a:t>
            </a:r>
          </a:p>
        </p:txBody>
      </p:sp>
    </p:spTree>
    <p:extLst>
      <p:ext uri="{BB962C8B-B14F-4D97-AF65-F5344CB8AC3E}">
        <p14:creationId xmlns:p14="http://schemas.microsoft.com/office/powerpoint/2010/main" val="3674992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D8DA-1528-4C6E-9FAE-1360D865DB31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24750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The Capital of Scandinavia</a:t>
            </a: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08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stasida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ida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FCDFA1-0AC5-4E78-A7D5-92F58D000B11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sv-SE"/>
              <a:t> </a:t>
            </a:r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The Capital of Scandinavia</a:t>
            </a: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30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785850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0" name="Platshållare för datum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21" name="Platshållare för bildnumm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sidfot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294723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54864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785850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0" name="Platshållare för datum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21" name="Platshållare för bildnumm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sidfot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endParaRPr lang="sv-SE" dirty="0"/>
          </a:p>
        </p:txBody>
      </p:sp>
      <p:sp>
        <p:nvSpPr>
          <p:cNvPr id="18" name="Platshållare för datum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50AAB9-D2D1-433B-B1B9-589BFA09C1D7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9" name="Platshållare för bild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0" name="Platshållare för sidfot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Sida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663D-97B6-4388-AA9A-A974B8BF79E5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40000"/>
            <a:ext cx="5263116" cy="3960000"/>
          </a:xfrm>
          <a:prstGeom prst="rect">
            <a:avLst/>
          </a:prstGeom>
        </p:spPr>
        <p:txBody>
          <a:bodyPr/>
          <a:lstStyle>
            <a:lvl1pPr marL="0" indent="0" algn="l"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4" name="Platshållare fö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2F57-3B3D-4224-8984-C361905DB6EC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D8DA-1528-4C6E-9FAE-1360D865DB31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a egen bild - lägg i bakgru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99" cy="6857999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9" name="Platshållare för datum 1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A79438-7DC2-4FEA-98BC-1543FEB9D9A7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20" name="Platshållare för bild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sidfot 2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>
          <a:xfrm>
            <a:off x="455614" y="1257300"/>
            <a:ext cx="3173412" cy="2876550"/>
          </a:xfrm>
          <a:solidFill>
            <a:srgbClr val="F5F3EE"/>
          </a:solidFill>
        </p:spPr>
        <p:txBody>
          <a:bodyPr lIns="230400" tIns="230400" rIns="230400" bIns="230400"/>
          <a:lstStyle>
            <a:lvl1pPr marL="0"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8B384D-8089-44B8-A008-27B71AA74314}" type="datetime1">
              <a:rPr lang="sv-SE"/>
              <a:pPr/>
              <a:t>2020-02-06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SIDAN </a:t>
            </a:r>
            <a:fld id="{9B80F0DD-8873-4F7D-9DE3-6137E4063530}" type="slidenum">
              <a:rPr lang="sv-SE"/>
              <a:pPr/>
              <a:t>‹#›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STADSBYGGNADSKONTORET</a:t>
            </a:r>
          </a:p>
        </p:txBody>
      </p:sp>
    </p:spTree>
    <p:extLst>
      <p:ext uri="{BB962C8B-B14F-4D97-AF65-F5344CB8AC3E}">
        <p14:creationId xmlns:p14="http://schemas.microsoft.com/office/powerpoint/2010/main" val="1509727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hlm vx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4" descr="SBK_Samrad_V7_00375.jpg"/>
          <p:cNvPicPr>
            <a:picLocks noChangeAspect="1"/>
          </p:cNvPicPr>
          <p:nvPr userDrawn="1"/>
        </p:nvPicPr>
        <p:blipFill rotWithShape="1">
          <a:blip r:embed="rId2" cstate="print"/>
          <a:srcRect l="10953" r="10185"/>
          <a:stretch/>
        </p:blipFill>
        <p:spPr>
          <a:xfrm>
            <a:off x="0" y="-171450"/>
            <a:ext cx="9144000" cy="702945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pic>
        <p:nvPicPr>
          <p:cNvPr id="8" name="Bildobjekt 7" descr="StockholmsStad_logot#21B0A5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77525" y="5954400"/>
            <a:ext cx="1613919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65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idor_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8229600" cy="2257425"/>
          </a:xfrm>
        </p:spPr>
        <p:txBody>
          <a:bodyPr lIns="0" r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DCE18-A0F6-413E-86D9-10B862C2BE9D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 </a:t>
            </a:r>
            <a:endParaRPr lang="sv-SE" dirty="0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74183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C5512-1681-4AB0-8FAB-EA39F9391904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1" name="textruta 10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12" name="Bildobjekt 11" descr="StockholmsStad_logot#21B0A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Sida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Platshållare för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38F2-795C-4FB6-86BC-1C70938A9C39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11" name="Bildobjekt 10" descr="StockholmsStad_logot#21B0A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56000" y="437497"/>
            <a:ext cx="1632207" cy="589789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ida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Platshållare för datum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F95-1CEC-4379-940D-49731EC44E13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457200" y="458105"/>
            <a:ext cx="2860675" cy="970838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pic>
        <p:nvPicPr>
          <p:cNvPr id="11" name="Bildobjekt 10" descr="StockholmsStad_logot#21B0A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ida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050" y="0"/>
            <a:ext cx="9144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FCDFA1-0AC5-4E78-A7D5-92F58D000B11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sv-SE"/>
              <a:t> </a:t>
            </a:r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The Capital of Scandinavia</a:t>
            </a: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7" name="Bildobjekt 6" descr="StockholmsStad_logot#21B0A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datum 1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B77345-3934-48F7-BECC-5FA00C1D10B8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9" name="textruta 8"/>
          <p:cNvSpPr txBox="1"/>
          <p:nvPr userDrawn="1"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The Capital of Scandinavia</a:t>
            </a:r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6" name="Bildobjekt 5" descr="StockholmsStad_logot#21B0A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75050" y="461250"/>
            <a:ext cx="1613919" cy="54864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sidfot 7"/>
          <p:cNvSpPr>
            <a:spLocks noGrp="1"/>
          </p:cNvSpPr>
          <p:nvPr>
            <p:ph type="ftr" sz="quarter" idx="3"/>
          </p:nvPr>
        </p:nvSpPr>
        <p:spPr>
          <a:xfrm>
            <a:off x="3260725" y="617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algn="l"/>
            <a:r>
              <a:rPr lang="sv-SE"/>
              <a:t> </a:t>
            </a:r>
            <a:endParaRPr lang="sv-SE" dirty="0"/>
          </a:p>
        </p:txBody>
      </p:sp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8105"/>
            <a:ext cx="5490000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46252" y="6159259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F5F3EE"/>
                </a:solidFill>
              </a:defRPr>
            </a:lvl1pPr>
          </a:lstStyle>
          <a:p>
            <a:fld id="{01A8E402-34A5-4504-946F-2FCB50B8D67D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3222625" y="62240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F5F3EE"/>
                </a:solidFill>
              </a:rPr>
              <a:t>The Capital of Scandinavia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4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10DC-4A3A-4999-B6F6-CF42AE3DEA22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5" r:id="rId2"/>
    <p:sldLayoutId id="2147483672" r:id="rId3"/>
    <p:sldLayoutId id="2147483673" r:id="rId4"/>
    <p:sldLayoutId id="2147483674" r:id="rId5"/>
    <p:sldLayoutId id="2147483676" r:id="rId6"/>
    <p:sldLayoutId id="2147483677" r:id="rId7"/>
    <p:sldLayoutId id="2147483777" r:id="rId8"/>
    <p:sldLayoutId id="2147483684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365787" y="61529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41E72B3-0F3E-41B1-9587-96E80122ED28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2" name="Platshållare för sidfot 6"/>
          <p:cNvSpPr>
            <a:spLocks noGrp="1"/>
          </p:cNvSpPr>
          <p:nvPr>
            <p:ph type="ftr" sz="quarter" idx="3"/>
          </p:nvPr>
        </p:nvSpPr>
        <p:spPr>
          <a:xfrm>
            <a:off x="3201132" y="61526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/>
              <a:t> </a:t>
            </a:r>
            <a:endParaRPr lang="sv-SE" dirty="0"/>
          </a:p>
        </p:txBody>
      </p:sp>
      <p:sp>
        <p:nvSpPr>
          <p:cNvPr id="14" name="Platshållare för rubrik 13"/>
          <p:cNvSpPr>
            <a:spLocks noGrp="1"/>
          </p:cNvSpPr>
          <p:nvPr>
            <p:ph type="title"/>
          </p:nvPr>
        </p:nvSpPr>
        <p:spPr>
          <a:xfrm>
            <a:off x="457200" y="550863"/>
            <a:ext cx="5487988" cy="1143000"/>
          </a:xfrm>
          <a:prstGeom prst="rect">
            <a:avLst/>
          </a:prstGeom>
        </p:spPr>
        <p:txBody>
          <a:bodyPr vert="horz" lIns="234000" tIns="234000" rIns="23400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6" name="Platshållare för text 15"/>
          <p:cNvSpPr>
            <a:spLocks noGrp="1"/>
          </p:cNvSpPr>
          <p:nvPr>
            <p:ph type="body" idx="1"/>
          </p:nvPr>
        </p:nvSpPr>
        <p:spPr>
          <a:xfrm>
            <a:off x="458788" y="2114551"/>
            <a:ext cx="5486400" cy="2200274"/>
          </a:xfrm>
          <a:prstGeom prst="rect">
            <a:avLst/>
          </a:prstGeom>
        </p:spPr>
        <p:txBody>
          <a:bodyPr vert="horz" lIns="234000" tIns="45720" rIns="23400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3222625" y="6198672"/>
            <a:ext cx="3273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chemeClr val="bg1"/>
                </a:solidFill>
              </a:rPr>
              <a:t>The Capital of Scandinavia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97" r:id="rId6"/>
    <p:sldLayoutId id="2147483803" r:id="rId7"/>
  </p:sldLayoutIdLst>
  <p:hf hdr="0" ftr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4000" b="1" kern="1200" spc="6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000"/>
        </a:lnSpc>
        <a:spcBef>
          <a:spcPts val="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8788" y="457200"/>
            <a:ext cx="8231188" cy="9708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pic>
        <p:nvPicPr>
          <p:cNvPr id="6" name="Bildobjekt 5" descr="StockholmsStad_logot#21B0A8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57200" y="5935350"/>
            <a:ext cx="1632207" cy="589789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290353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2"/>
          </p:nvPr>
        </p:nvSpPr>
        <p:spPr>
          <a:xfrm>
            <a:off x="6554788" y="60691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04565FE0-1A3B-49F4-8821-70B4C8CA64D8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4"/>
          </p:nvPr>
        </p:nvSpPr>
        <p:spPr>
          <a:xfrm>
            <a:off x="6554788" y="6234212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3"/>
          </p:nvPr>
        </p:nvSpPr>
        <p:spPr>
          <a:xfrm>
            <a:off x="3317875" y="6008688"/>
            <a:ext cx="28956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 </a:t>
            </a:r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802" r:id="rId11"/>
    <p:sldLayoutId id="2147483805" r:id="rId12"/>
    <p:sldLayoutId id="2147483806" r:id="rId13"/>
    <p:sldLayoutId id="2147483807" r:id="rId14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F5F3E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None/>
        <a:defRPr sz="2000" kern="1200">
          <a:solidFill>
            <a:srgbClr val="F5F3E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F5F3E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F5F3E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F5F3E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F5F3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31188" cy="4132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7" name="Platshållare för datum 16"/>
          <p:cNvSpPr>
            <a:spLocks noGrp="1"/>
          </p:cNvSpPr>
          <p:nvPr>
            <p:ph type="dt" sz="half" idx="2"/>
          </p:nvPr>
        </p:nvSpPr>
        <p:spPr>
          <a:xfrm>
            <a:off x="6554788" y="6088063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8FD87E47-B018-4D9F-BACF-B33E4383886C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18" name="Platshållare för bildnummer 17"/>
          <p:cNvSpPr>
            <a:spLocks noGrp="1"/>
          </p:cNvSpPr>
          <p:nvPr>
            <p:ph type="sldNum" sz="quarter" idx="4"/>
          </p:nvPr>
        </p:nvSpPr>
        <p:spPr>
          <a:xfrm>
            <a:off x="6554788" y="6238975"/>
            <a:ext cx="2133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sv-SE" dirty="0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9" name="Platshållare för sidfot 18"/>
          <p:cNvSpPr>
            <a:spLocks noGrp="1"/>
          </p:cNvSpPr>
          <p:nvPr>
            <p:ph type="ftr" sz="quarter" idx="3"/>
          </p:nvPr>
        </p:nvSpPr>
        <p:spPr>
          <a:xfrm>
            <a:off x="3181350" y="6274287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sv-SE"/>
              <a:t> </a:t>
            </a:r>
            <a:endParaRPr lang="sv-SE" dirty="0"/>
          </a:p>
        </p:txBody>
      </p:sp>
      <p:pic>
        <p:nvPicPr>
          <p:cNvPr id="9" name="Bildobjekt 8" descr="StockholmsStad_logot#21B0A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7525" y="5954400"/>
            <a:ext cx="1613919" cy="5486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79" r:id="rId7"/>
    <p:sldLayoutId id="2147483780" r:id="rId8"/>
    <p:sldLayoutId id="2147483804" r:id="rId9"/>
  </p:sldLayoutIdLst>
  <p:hf hdr="0" ft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6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»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Möte företagarföreningar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2874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900379"/>
            <a:ext cx="6172200" cy="49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80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4294967295"/>
          </p:nvPr>
        </p:nvSpPr>
        <p:spPr>
          <a:xfrm>
            <a:off x="7010400" y="6088063"/>
            <a:ext cx="2133600" cy="153987"/>
          </a:xfrm>
        </p:spPr>
        <p:txBody>
          <a:bodyPr/>
          <a:lstStyle/>
          <a:p>
            <a:fld id="{F0FDCE18-A0F6-413E-86D9-10B862C2BE9D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8875"/>
            <a:ext cx="2133600" cy="153988"/>
          </a:xfrm>
        </p:spPr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3202200" y="6230938"/>
            <a:ext cx="1636295" cy="238927"/>
          </a:xfrm>
          <a:prstGeom prst="rect">
            <a:avLst/>
          </a:prstGeom>
          <a:solidFill>
            <a:srgbClr val="F4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4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348D8DA-1528-4C6E-9FAE-1360D865DB31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6"/>
                </a:solidFill>
              </a:rPr>
              <a:t>Detaljplan Stadshagen - orientering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00AC9E3-9483-4DD7-90F0-63BA4D0E7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" t="1411" r="7553"/>
          <a:stretch/>
        </p:blipFill>
        <p:spPr>
          <a:xfrm>
            <a:off x="794" y="942619"/>
            <a:ext cx="9144000" cy="5915381"/>
          </a:xfrm>
          <a:prstGeom prst="rect">
            <a:avLst/>
          </a:pr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6DF24909-80D5-4887-AA7A-722CFD808AC7}"/>
              </a:ext>
            </a:extLst>
          </p:cNvPr>
          <p:cNvSpPr/>
          <p:nvPr/>
        </p:nvSpPr>
        <p:spPr>
          <a:xfrm rot="2313802">
            <a:off x="2944378" y="1758974"/>
            <a:ext cx="1937506" cy="1552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3433BAE6-721B-4242-AF17-8FCDBA18BEC9}"/>
              </a:ext>
            </a:extLst>
          </p:cNvPr>
          <p:cNvSpPr/>
          <p:nvPr/>
        </p:nvSpPr>
        <p:spPr>
          <a:xfrm>
            <a:off x="5338119" y="3056239"/>
            <a:ext cx="354227" cy="3542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885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type="body" sz="quarter" idx="13"/>
          </p:nvPr>
        </p:nvSpPr>
        <p:spPr>
          <a:xfrm>
            <a:off x="457200" y="1143221"/>
            <a:ext cx="7698625" cy="3960000"/>
          </a:xfrm>
        </p:spPr>
        <p:txBody>
          <a:bodyPr>
            <a:noAutofit/>
          </a:bodyPr>
          <a:lstStyle/>
          <a:p>
            <a:r>
              <a:rPr lang="sv-SE" sz="1800" dirty="0"/>
              <a:t>Bostäder, studentlägenheter, kontor, skola, idrott, underjordisk tennishall.</a:t>
            </a:r>
          </a:p>
          <a:p>
            <a:endParaRPr lang="sv-SE" sz="1800" dirty="0"/>
          </a:p>
          <a:p>
            <a:r>
              <a:rPr lang="sv-SE" sz="1800" dirty="0"/>
              <a:t>Grön karaktär bevaras. Naturmark, parker och promenadstråk utvecklas.</a:t>
            </a:r>
          </a:p>
          <a:p>
            <a:endParaRPr lang="sv-SE" sz="1800" dirty="0"/>
          </a:p>
          <a:p>
            <a:r>
              <a:rPr lang="sv-SE" sz="1800" dirty="0"/>
              <a:t>Stark koppling till idrott bevaras.</a:t>
            </a:r>
          </a:p>
          <a:p>
            <a:endParaRPr lang="sv-SE" sz="1800" dirty="0"/>
          </a:p>
          <a:p>
            <a:r>
              <a:rPr lang="sv-SE" sz="1800" dirty="0"/>
              <a:t>1775 lägenheter, 5 förskolor och skola för 750 elever (</a:t>
            </a:r>
            <a:r>
              <a:rPr lang="sv-SE" sz="1800" dirty="0" err="1"/>
              <a:t>fsk</a:t>
            </a:r>
            <a:r>
              <a:rPr lang="sv-SE" sz="1800" dirty="0"/>
              <a:t>- åk 6). Butiker i entrévåningarna.</a:t>
            </a:r>
          </a:p>
          <a:p>
            <a:pPr marL="0" indent="0">
              <a:buNone/>
            </a:pPr>
            <a:endParaRPr lang="sv-SE" sz="1800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AC4DEF-1561-41E3-A47E-1AE64D3E72F2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Planens innehåll</a:t>
            </a:r>
          </a:p>
        </p:txBody>
      </p:sp>
    </p:spTree>
    <p:extLst>
      <p:ext uri="{BB962C8B-B14F-4D97-AF65-F5344CB8AC3E}">
        <p14:creationId xmlns:p14="http://schemas.microsoft.com/office/powerpoint/2010/main" val="794510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Stadshagen- preliminär tidplan genomförande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Bostäder, kontor, skola, 		2020-2030 </a:t>
            </a:r>
          </a:p>
          <a:p>
            <a:r>
              <a:rPr lang="sv-SE" dirty="0" err="1"/>
              <a:t>tennishall,idrottsplats</a:t>
            </a:r>
            <a:r>
              <a:rPr lang="sv-SE" dirty="0"/>
              <a:t>		</a:t>
            </a:r>
          </a:p>
          <a:p>
            <a:r>
              <a:rPr lang="sv-SE" sz="1600" dirty="0"/>
              <a:t>JM vid </a:t>
            </a:r>
            <a:r>
              <a:rPr lang="sv-SE" sz="1600" dirty="0" err="1"/>
              <a:t>Igeldammsg</a:t>
            </a:r>
            <a:r>
              <a:rPr lang="sv-SE" sz="1600" dirty="0"/>
              <a:t> byggstart		okt 2020</a:t>
            </a:r>
          </a:p>
          <a:p>
            <a:r>
              <a:rPr lang="sv-SE" sz="1600" dirty="0"/>
              <a:t>Bostäder korsningen S:t </a:t>
            </a:r>
            <a:r>
              <a:rPr lang="sv-SE" sz="1600" dirty="0" err="1"/>
              <a:t>Göransg</a:t>
            </a:r>
            <a:r>
              <a:rPr lang="sv-SE" sz="1600" dirty="0"/>
              <a:t>/	hösten 2020</a:t>
            </a:r>
          </a:p>
          <a:p>
            <a:r>
              <a:rPr lang="sv-SE" sz="1600" dirty="0" err="1"/>
              <a:t>Mariedalsv</a:t>
            </a:r>
            <a:endParaRPr lang="sv-SE" sz="1600" dirty="0"/>
          </a:p>
          <a:p>
            <a:endParaRPr lang="sv-SE" dirty="0"/>
          </a:p>
          <a:p>
            <a:r>
              <a:rPr lang="sv-SE" dirty="0"/>
              <a:t>Allmän platsmark, gator, 	2019-2030</a:t>
            </a:r>
          </a:p>
          <a:p>
            <a:r>
              <a:rPr lang="sv-SE" dirty="0"/>
              <a:t>parker</a:t>
            </a:r>
          </a:p>
          <a:p>
            <a:r>
              <a:rPr lang="sv-SE" sz="1600" dirty="0"/>
              <a:t>S:t Göransparken 		pågår – juni 2020</a:t>
            </a:r>
          </a:p>
          <a:p>
            <a:r>
              <a:rPr lang="sv-SE" sz="1600" dirty="0"/>
              <a:t>Övriga gator/parker		startar sommar/höst 2021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sv-SE" altLang="sv-SE"/>
              <a:t>SIDAN </a:t>
            </a:r>
            <a:fld id="{7C7FD1C4-1B43-4825-B358-96E41EB4D289}" type="slidenum">
              <a:rPr lang="sv-SE" altLang="sv-SE" smtClean="0"/>
              <a:pPr/>
              <a:t>14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617534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8740CEBB-00AF-4ADC-A8A8-DDFE98B77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089690"/>
          </a:xfrm>
          <a:prstGeom prst="rect">
            <a:avLst/>
          </a:prstGeom>
        </p:spPr>
      </p:pic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DF2AE9D-85D5-4EB9-AB74-30F8BFAE2D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5A52BA8-07B1-433F-A91A-0736628B5B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EC8D89B-4DC3-4F7E-A46F-98E7E391609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19E38CD1-74D7-455A-90D1-A2CFD4A1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Illustrationsplan</a:t>
            </a:r>
          </a:p>
        </p:txBody>
      </p:sp>
    </p:spTree>
    <p:extLst>
      <p:ext uri="{BB962C8B-B14F-4D97-AF65-F5344CB8AC3E}">
        <p14:creationId xmlns:p14="http://schemas.microsoft.com/office/powerpoint/2010/main" val="3467036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9AB5EFD-0E03-4363-B319-32F9A1CD3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Flygfoto från nordväst – befintlig bebyggelse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3EF7573-76D4-477F-B1A8-7C40EDAFB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r="6228" b="3279"/>
          <a:stretch/>
        </p:blipFill>
        <p:spPr>
          <a:xfrm>
            <a:off x="-11422" y="946483"/>
            <a:ext cx="9154919" cy="59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90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9AB5EFD-0E03-4363-B319-32F9A1CD3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Föreslagen bebyggelse – bildmontage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734D4E9-4DFF-472B-BDC6-73765DE4B8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"/>
          <a:stretch/>
        </p:blipFill>
        <p:spPr>
          <a:xfrm>
            <a:off x="0" y="942619"/>
            <a:ext cx="9144000" cy="59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26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18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Östra torget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5F28D2B-BF5D-49D0-8C03-B548B9493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4"/>
          <a:stretch/>
        </p:blipFill>
        <p:spPr>
          <a:xfrm>
            <a:off x="0" y="938647"/>
            <a:ext cx="9144000" cy="592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5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9AB5EFD-0E03-4363-B319-32F9A1CD3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19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Centrala torget vid Electrolux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845953B-59E0-4E77-B401-3DBA8AC80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"/>
          <a:stretch/>
        </p:blipFill>
        <p:spPr>
          <a:xfrm>
            <a:off x="0" y="948398"/>
            <a:ext cx="9144000" cy="59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1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530E40-AB3D-4B71-9A8B-DB461A83CC5A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Västra Kungsholmen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875899"/>
            <a:ext cx="9144000" cy="62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58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5F4DF23-D74F-45AA-973C-3508379245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3D62E8-D291-4417-8CFA-0B383809F2C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20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0A10B2D-9F6B-4DD4-9917-24A66548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Skolan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4A2B0AD-F996-4E39-A96A-ABE88FE631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"/>
          <a:stretch/>
        </p:blipFill>
        <p:spPr>
          <a:xfrm>
            <a:off x="2382" y="942619"/>
            <a:ext cx="9144000" cy="59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2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D1994C1-62B1-442F-AEC5-BC6D7F370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307"/>
            <a:ext cx="9165668" cy="4349665"/>
          </a:xfrm>
          <a:prstGeom prst="rect">
            <a:avLst/>
          </a:prstGeom>
        </p:spPr>
      </p:pic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D212FD4-AF94-40F1-9227-04E2E96271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FB13816-8BA7-4A6C-8813-ECC58FA94B9A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FA829B4-AF3C-40B6-BEDE-7068197829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sv-SE" dirty="0"/>
              <a:t>Sida </a:t>
            </a:r>
            <a:fld id="{DFD9F532-A642-4895-B52A-AD6ACF0CFA9D}" type="slidenum">
              <a:rPr lang="sv-SE" smtClean="0"/>
              <a:pPr/>
              <a:t>21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42332D8A-7C8D-4CE0-AD1B-1AC2560E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Västra torget</a:t>
            </a:r>
          </a:p>
        </p:txBody>
      </p:sp>
    </p:spTree>
    <p:extLst>
      <p:ext uri="{BB962C8B-B14F-4D97-AF65-F5344CB8AC3E}">
        <p14:creationId xmlns:p14="http://schemas.microsoft.com/office/powerpoint/2010/main" val="2216531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22</a:t>
            </a:fld>
            <a:endParaRPr lang="sv-SE" dirty="0"/>
          </a:p>
        </p:txBody>
      </p:sp>
      <p:sp>
        <p:nvSpPr>
          <p:cNvPr id="2" name="Ellips 1"/>
          <p:cNvSpPr/>
          <p:nvPr/>
        </p:nvSpPr>
        <p:spPr>
          <a:xfrm>
            <a:off x="5429290" y="2970471"/>
            <a:ext cx="372535" cy="3838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BA013202-1053-4EE9-AF82-5376CCBA1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139700"/>
            <a:ext cx="9258300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461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23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Gångaren 10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255"/>
            <a:ext cx="9144000" cy="456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70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4294967295"/>
          </p:nvPr>
        </p:nvSpPr>
        <p:spPr>
          <a:xfrm>
            <a:off x="7010400" y="6088063"/>
            <a:ext cx="2133600" cy="153987"/>
          </a:xfrm>
        </p:spPr>
        <p:txBody>
          <a:bodyPr/>
          <a:lstStyle/>
          <a:p>
            <a:fld id="{F0FDCE18-A0F6-413E-86D9-10B862C2BE9D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8875"/>
            <a:ext cx="2133600" cy="153988"/>
          </a:xfrm>
        </p:spPr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24</a:t>
            </a:fld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3202200" y="6230938"/>
            <a:ext cx="1636295" cy="238927"/>
          </a:xfrm>
          <a:prstGeom prst="rect">
            <a:avLst/>
          </a:prstGeom>
          <a:solidFill>
            <a:srgbClr val="F4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22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4294967295"/>
          </p:nvPr>
        </p:nvSpPr>
        <p:spPr>
          <a:xfrm>
            <a:off x="7010400" y="6069013"/>
            <a:ext cx="2133600" cy="153987"/>
          </a:xfrm>
        </p:spPr>
        <p:txBody>
          <a:bodyPr/>
          <a:lstStyle/>
          <a:p>
            <a:fld id="{9FB13816-8BA7-4A6C-8813-ECC58FA94B9A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4113"/>
            <a:ext cx="2133600" cy="153987"/>
          </a:xfrm>
        </p:spPr>
        <p:txBody>
          <a:bodyPr/>
          <a:lstStyle/>
          <a:p>
            <a:r>
              <a:rPr lang="sv-SE"/>
              <a:t>Sida </a:t>
            </a:r>
            <a:fld id="{DFD9F532-A642-4895-B52A-AD6ACF0CFA9D}" type="slidenum">
              <a:rPr lang="sv-SE" smtClean="0"/>
              <a:pPr/>
              <a:t>25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356" y="-143123"/>
            <a:ext cx="9789510" cy="6857999"/>
          </a:xfrm>
          <a:prstGeom prst="rect">
            <a:avLst/>
          </a:prstGeom>
        </p:spPr>
      </p:pic>
      <p:sp>
        <p:nvSpPr>
          <p:cNvPr id="2" name="Ellips 1"/>
          <p:cNvSpPr/>
          <p:nvPr/>
        </p:nvSpPr>
        <p:spPr>
          <a:xfrm>
            <a:off x="6781800" y="1971924"/>
            <a:ext cx="457200" cy="4315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4609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256" y="-426426"/>
            <a:ext cx="10595528" cy="728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Rectangle 2"/>
          <p:cNvSpPr txBox="1">
            <a:spLocks noChangeArrowheads="1"/>
          </p:cNvSpPr>
          <p:nvPr/>
        </p:nvSpPr>
        <p:spPr bwMode="auto">
          <a:xfrm>
            <a:off x="3105151" y="2642090"/>
            <a:ext cx="2951285" cy="1595803"/>
          </a:xfrm>
          <a:prstGeom prst="rect">
            <a:avLst/>
          </a:prstGeom>
          <a:solidFill>
            <a:srgbClr val="C400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120000"/>
              </a:lnSpc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endParaRPr lang="sv-SE" altLang="sv-SE" sz="3508" b="1" dirty="0">
              <a:solidFill>
                <a:srgbClr val="777777"/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sv-SE" altLang="sv-SE" sz="1400" dirty="0" err="1">
                <a:solidFill>
                  <a:srgbClr val="FFFFFF"/>
                </a:solidFill>
                <a:latin typeface="Arial" charset="0"/>
              </a:rPr>
              <a:t>växer.stockholm</a:t>
            </a:r>
            <a:r>
              <a:rPr lang="sv-SE" altLang="sv-SE" sz="1400" dirty="0">
                <a:solidFill>
                  <a:srgbClr val="FFFFFF"/>
                </a:solidFill>
                <a:latin typeface="Arial" charset="0"/>
              </a:rPr>
              <a:t>/västra-</a:t>
            </a:r>
            <a:r>
              <a:rPr lang="sv-SE" altLang="sv-SE" sz="1400" dirty="0" err="1">
                <a:solidFill>
                  <a:srgbClr val="FFFFFF"/>
                </a:solidFill>
                <a:latin typeface="Arial" charset="0"/>
              </a:rPr>
              <a:t>kungsholmen</a:t>
            </a:r>
            <a:endParaRPr lang="sv-SE" altLang="sv-SE" sz="2215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940" name="Rectangle 2"/>
          <p:cNvSpPr txBox="1">
            <a:spLocks noChangeArrowheads="1"/>
          </p:cNvSpPr>
          <p:nvPr/>
        </p:nvSpPr>
        <p:spPr bwMode="auto">
          <a:xfrm>
            <a:off x="118697" y="1058008"/>
            <a:ext cx="3023088" cy="1598735"/>
          </a:xfrm>
          <a:prstGeom prst="rect">
            <a:avLst/>
          </a:prstGeom>
          <a:solidFill>
            <a:srgbClr val="6837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120000"/>
              </a:lnSpc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endParaRPr lang="sv-SE" altLang="sv-SE" sz="3508" b="1" dirty="0">
              <a:solidFill>
                <a:srgbClr val="777777"/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sv-SE" altLang="sv-SE" sz="2400" b="1" dirty="0">
                <a:solidFill>
                  <a:schemeClr val="accent6"/>
                </a:solidFill>
                <a:latin typeface="Arial" charset="0"/>
              </a:rPr>
              <a:t>Monica Almquist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sv-SE" altLang="sv-SE" sz="1662" dirty="0">
                <a:solidFill>
                  <a:schemeClr val="accent6"/>
                </a:solidFill>
                <a:latin typeface="Arial" charset="0"/>
              </a:rPr>
              <a:t>monica.almquist@stockholm.se</a:t>
            </a:r>
            <a:endParaRPr lang="sv-SE" altLang="sv-SE" sz="1662" b="1" dirty="0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31" y="4541228"/>
            <a:ext cx="6128238" cy="205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Bildobjekt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7" y="5961185"/>
            <a:ext cx="1733550" cy="5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2"/>
          <p:cNvSpPr txBox="1">
            <a:spLocks noChangeArrowheads="1"/>
          </p:cNvSpPr>
          <p:nvPr/>
        </p:nvSpPr>
        <p:spPr bwMode="auto">
          <a:xfrm>
            <a:off x="6034453" y="1044820"/>
            <a:ext cx="3021623" cy="1597269"/>
          </a:xfrm>
          <a:prstGeom prst="rect">
            <a:avLst/>
          </a:prstGeom>
          <a:solidFill>
            <a:srgbClr val="289D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120000"/>
              </a:lnSpc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lnSpc>
                <a:spcPct val="120000"/>
              </a:lnSpc>
              <a:buChar char="–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lnSpc>
                <a:spcPct val="120000"/>
              </a:lnSpc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endParaRPr lang="sv-SE" altLang="sv-SE" sz="24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sv-SE" altLang="sv-SE" sz="2400" b="1" dirty="0">
                <a:solidFill>
                  <a:schemeClr val="accent6"/>
                </a:solidFill>
                <a:latin typeface="Arial" charset="0"/>
              </a:rPr>
              <a:t>Matilda Lewis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sv-SE" altLang="sv-SE" sz="1662" dirty="0">
                <a:solidFill>
                  <a:schemeClr val="accent6"/>
                </a:solidFill>
                <a:latin typeface="Arial" charset="0"/>
              </a:rPr>
              <a:t>matilda.lewis@stockholm.se</a:t>
            </a:r>
          </a:p>
          <a:p>
            <a:pPr algn="ctr">
              <a:lnSpc>
                <a:spcPct val="100000"/>
              </a:lnSpc>
              <a:buFontTx/>
              <a:buNone/>
            </a:pPr>
            <a:endParaRPr lang="sv-SE" altLang="sv-SE" sz="1662" dirty="0">
              <a:solidFill>
                <a:schemeClr val="accent6"/>
              </a:solidFill>
              <a:latin typeface="Arial" charset="0"/>
            </a:endParaRPr>
          </a:p>
          <a:p>
            <a:pPr algn="ctr">
              <a:lnSpc>
                <a:spcPct val="100000"/>
              </a:lnSpc>
              <a:buFontTx/>
              <a:buNone/>
            </a:pPr>
            <a:endParaRPr lang="sv-SE" altLang="sv-SE" sz="18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64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408362" cy="4497250"/>
          </a:xfrm>
        </p:spPr>
        <p:txBody>
          <a:bodyPr/>
          <a:lstStyle/>
          <a:p>
            <a:r>
              <a:rPr lang="sv-SE" b="1" dirty="0"/>
              <a:t>Bostäder</a:t>
            </a:r>
          </a:p>
          <a:p>
            <a:r>
              <a:rPr lang="sv-SE" dirty="0"/>
              <a:t>Ca 5300 nya lägenheter</a:t>
            </a:r>
          </a:p>
          <a:p>
            <a:endParaRPr lang="sv-SE" dirty="0"/>
          </a:p>
          <a:p>
            <a:r>
              <a:rPr lang="sv-SE" b="1" dirty="0"/>
              <a:t>Boende</a:t>
            </a:r>
          </a:p>
          <a:p>
            <a:r>
              <a:rPr lang="sv-SE" dirty="0"/>
              <a:t>Idag: ca 10 000</a:t>
            </a:r>
          </a:p>
          <a:p>
            <a:r>
              <a:rPr lang="sv-SE" dirty="0"/>
              <a:t>2030: ca 20 000</a:t>
            </a:r>
          </a:p>
          <a:p>
            <a:endParaRPr lang="sv-SE" dirty="0"/>
          </a:p>
          <a:p>
            <a:r>
              <a:rPr lang="sv-SE" b="1" dirty="0"/>
              <a:t>Lokaler</a:t>
            </a:r>
          </a:p>
          <a:p>
            <a:r>
              <a:rPr lang="sv-SE" dirty="0"/>
              <a:t>Ca 350 000 kvm nya lokaler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Fakta/Siffror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4294967295"/>
          </p:nvPr>
        </p:nvSpPr>
        <p:spPr>
          <a:xfrm>
            <a:off x="7010400" y="6088063"/>
            <a:ext cx="2133600" cy="153987"/>
          </a:xfrm>
        </p:spPr>
        <p:txBody>
          <a:bodyPr/>
          <a:lstStyle/>
          <a:p>
            <a:fld id="{35C90092-4481-4CAB-AB05-C3D5BFC5317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238875"/>
            <a:ext cx="2133600" cy="153988"/>
          </a:xfrm>
        </p:spPr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458788" y="4613811"/>
            <a:ext cx="2914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Arbetsplatser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Idag: ca 15 000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2030: ca 35 000</a:t>
            </a:r>
          </a:p>
          <a:p>
            <a:endParaRPr lang="sv-SE" sz="20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4733925" y="1394184"/>
            <a:ext cx="342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Service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Skolor, förskolor, idrottshallar, hotell, butiker,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idrottsplats och köpcentrum</a:t>
            </a:r>
          </a:p>
          <a:p>
            <a:endParaRPr lang="sv-SE" sz="20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r>
              <a:rPr lang="sv-SE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Aktörer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Ett 30-tal byggherrar, SL, Trafikverket och stadens bolag</a:t>
            </a:r>
          </a:p>
          <a:p>
            <a:endParaRPr lang="sv-SE" sz="20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r>
              <a:rPr lang="sv-SE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Byggtid</a:t>
            </a:r>
          </a:p>
          <a:p>
            <a:r>
              <a:rPr lang="sv-SE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2001-2030</a:t>
            </a:r>
          </a:p>
        </p:txBody>
      </p:sp>
    </p:spTree>
    <p:extLst>
      <p:ext uri="{BB962C8B-B14F-4D97-AF65-F5344CB8AC3E}">
        <p14:creationId xmlns:p14="http://schemas.microsoft.com/office/powerpoint/2010/main" val="330525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06C9D2A-14BF-4D59-A6DB-019CBE671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3D6C8-46B4-4BCA-91C7-F8973A2C4ED8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6D372FD-E894-4AA1-BA25-17DC5EF8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4422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10225" cy="5897563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5876925" y="523875"/>
            <a:ext cx="28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1. </a:t>
            </a:r>
            <a:r>
              <a:rPr lang="sv-SE" dirty="0" err="1"/>
              <a:t>Krillans</a:t>
            </a:r>
            <a:r>
              <a:rPr lang="sv-SE" dirty="0"/>
              <a:t> Krog 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5876925" y="1044119"/>
            <a:ext cx="233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2. Kristineberg 1:10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5876925" y="1638300"/>
            <a:ext cx="267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3. Kristinebergs Slott 5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5876924" y="2232481"/>
            <a:ext cx="267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4. Hornsbergskvarteren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2990850" y="3419475"/>
            <a:ext cx="23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2333625" y="37147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3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2020719" y="128224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4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2646531" y="50673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1</a:t>
            </a:r>
          </a:p>
        </p:txBody>
      </p:sp>
      <p:sp>
        <p:nvSpPr>
          <p:cNvPr id="2" name="Ellips 1"/>
          <p:cNvSpPr/>
          <p:nvPr/>
        </p:nvSpPr>
        <p:spPr>
          <a:xfrm>
            <a:off x="2530870" y="4829056"/>
            <a:ext cx="471638" cy="42291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14" name="Ellips 13"/>
          <p:cNvSpPr/>
          <p:nvPr/>
        </p:nvSpPr>
        <p:spPr>
          <a:xfrm>
            <a:off x="5715228" y="523875"/>
            <a:ext cx="471638" cy="42291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18" name="Ellips 17"/>
          <p:cNvSpPr/>
          <p:nvPr/>
        </p:nvSpPr>
        <p:spPr>
          <a:xfrm>
            <a:off x="5715228" y="1044000"/>
            <a:ext cx="471638" cy="4229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20" name="Ellips 19"/>
          <p:cNvSpPr/>
          <p:nvPr/>
        </p:nvSpPr>
        <p:spPr>
          <a:xfrm>
            <a:off x="2928383" y="3365897"/>
            <a:ext cx="471638" cy="4229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21" name="Ellips 20"/>
          <p:cNvSpPr/>
          <p:nvPr/>
        </p:nvSpPr>
        <p:spPr>
          <a:xfrm>
            <a:off x="5715228" y="1651576"/>
            <a:ext cx="471638" cy="4229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22" name="Ellips 21"/>
          <p:cNvSpPr/>
          <p:nvPr/>
        </p:nvSpPr>
        <p:spPr>
          <a:xfrm>
            <a:off x="2252160" y="3674567"/>
            <a:ext cx="471638" cy="4229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23" name="Ellips 22"/>
          <p:cNvSpPr/>
          <p:nvPr/>
        </p:nvSpPr>
        <p:spPr>
          <a:xfrm>
            <a:off x="5715228" y="2232481"/>
            <a:ext cx="471638" cy="4229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24" name="Ellips 23"/>
          <p:cNvSpPr/>
          <p:nvPr/>
        </p:nvSpPr>
        <p:spPr>
          <a:xfrm>
            <a:off x="1861987" y="1336620"/>
            <a:ext cx="471638" cy="4229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1461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1074"/>
            <a:ext cx="7078069" cy="4291956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Detaljplan Hornsbergskvarteren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5524501" y="1451074"/>
            <a:ext cx="3619500" cy="230832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accent6"/>
                </a:solidFill>
              </a:rPr>
              <a:t>Cirka 750 lägenheter </a:t>
            </a:r>
          </a:p>
          <a:p>
            <a:r>
              <a:rPr lang="sv-SE" dirty="0">
                <a:solidFill>
                  <a:schemeClr val="accent6"/>
                </a:solidFill>
              </a:rPr>
              <a:t>2 förskolor</a:t>
            </a:r>
          </a:p>
          <a:p>
            <a:r>
              <a:rPr lang="sv-SE" dirty="0">
                <a:solidFill>
                  <a:schemeClr val="accent6"/>
                </a:solidFill>
              </a:rPr>
              <a:t>Cirka 90 000 kvm lokaler</a:t>
            </a:r>
          </a:p>
          <a:p>
            <a:r>
              <a:rPr lang="sv-SE" dirty="0">
                <a:solidFill>
                  <a:schemeClr val="accent6"/>
                </a:solidFill>
              </a:rPr>
              <a:t>1 hotell</a:t>
            </a:r>
          </a:p>
          <a:p>
            <a:r>
              <a:rPr lang="sv-SE" dirty="0">
                <a:solidFill>
                  <a:schemeClr val="accent6"/>
                </a:solidFill>
              </a:rPr>
              <a:t>Parkeringshus</a:t>
            </a:r>
          </a:p>
          <a:p>
            <a:r>
              <a:rPr lang="sv-SE" dirty="0">
                <a:solidFill>
                  <a:schemeClr val="accent6"/>
                </a:solidFill>
              </a:rPr>
              <a:t>2 fullstora idrottshallar</a:t>
            </a:r>
          </a:p>
          <a:p>
            <a:r>
              <a:rPr lang="sv-SE" dirty="0">
                <a:solidFill>
                  <a:schemeClr val="accent6"/>
                </a:solidFill>
              </a:rPr>
              <a:t>Ny park</a:t>
            </a:r>
          </a:p>
          <a:p>
            <a:r>
              <a:rPr lang="sv-SE" dirty="0">
                <a:solidFill>
                  <a:schemeClr val="accent6"/>
                </a:solidFill>
              </a:rPr>
              <a:t>Upprustning av Kristinebergs IP</a:t>
            </a:r>
          </a:p>
        </p:txBody>
      </p:sp>
      <p:sp>
        <p:nvSpPr>
          <p:cNvPr id="9" name="Ellips 8"/>
          <p:cNvSpPr/>
          <p:nvPr/>
        </p:nvSpPr>
        <p:spPr>
          <a:xfrm>
            <a:off x="1085475" y="317362"/>
            <a:ext cx="570069" cy="5613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92935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4486275" cy="3595679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283" y="0"/>
            <a:ext cx="4795717" cy="3400425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283" y="3400425"/>
            <a:ext cx="479571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48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38" y="816290"/>
            <a:ext cx="6196687" cy="47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62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90092-4481-4CAB-AB05-C3D5BFC5317E}" type="datetime1">
              <a:rPr lang="sv-SE" smtClean="0"/>
              <a:pPr/>
              <a:t>2020-02-06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838700" cy="415290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2314575"/>
            <a:ext cx="4305299" cy="36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64425"/>
      </p:ext>
    </p:extLst>
  </p:cSld>
  <p:clrMapOvr>
    <a:masterClrMapping/>
  </p:clrMapOvr>
</p:sld>
</file>

<file path=ppt/theme/theme1.xml><?xml version="1.0" encoding="utf-8"?>
<a:theme xmlns:a="http://schemas.openxmlformats.org/drawingml/2006/main" name="Förstasidan">
  <a:themeElements>
    <a:clrScheme name="Stockholms stads färger">
      <a:dk1>
        <a:srgbClr val="000000"/>
      </a:dk1>
      <a:lt1>
        <a:srgbClr val="FFFFFF"/>
      </a:lt1>
      <a:dk2>
        <a:srgbClr val="007EC4"/>
      </a:dk2>
      <a:lt2>
        <a:srgbClr val="ACC7E9"/>
      </a:lt2>
      <a:accent1>
        <a:srgbClr val="289D9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Förstasidan_2_rutor">
  <a:themeElements>
    <a:clrScheme name="Stockholms stads färger">
      <a:dk1>
        <a:srgbClr val="000000"/>
      </a:dk1>
      <a:lt1>
        <a:srgbClr val="00000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007EC4"/>
        </a:solidFill>
        <a:ln>
          <a:noFill/>
        </a:ln>
      </a:spPr>
      <a:bodyPr lIns="234000" rIns="234000"/>
      <a:lstStyle>
        <a:defPPr marL="0" marR="0" indent="0" algn="l" defTabSz="914400" rtl="0" eaLnBrk="1" fontAlgn="auto" latinLnBrk="0" hangingPunct="1">
          <a:lnSpc>
            <a:spcPts val="2000"/>
          </a:lnSpc>
          <a:spcBef>
            <a:spcPts val="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Kapitel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nehållssidor">
  <a:themeElements>
    <a:clrScheme name="Anpassat 1">
      <a:dk1>
        <a:srgbClr val="000000"/>
      </a:dk1>
      <a:lt1>
        <a:srgbClr val="BCAAD0"/>
      </a:lt1>
      <a:dk2>
        <a:srgbClr val="007EC4"/>
      </a:dk2>
      <a:lt2>
        <a:srgbClr val="ACC7E9"/>
      </a:lt2>
      <a:accent1>
        <a:srgbClr val="E4B1C3"/>
      </a:accent1>
      <a:accent2>
        <a:srgbClr val="C40068"/>
      </a:accent2>
      <a:accent3>
        <a:srgbClr val="B6D7D3"/>
      </a:accent3>
      <a:accent4>
        <a:srgbClr val="289D93"/>
      </a:accent4>
      <a:accent5>
        <a:srgbClr val="CB5019"/>
      </a:accent5>
      <a:accent6>
        <a:srgbClr val="FFFFFF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Standardegenskaper.</tns:defaultPropertyEditorNamespace>
</tns:customPropertyEditors>
</file>

<file path=customXml/itemProps1.xml><?xml version="1.0" encoding="utf-8"?>
<ds:datastoreItem xmlns:ds="http://schemas.openxmlformats.org/officeDocument/2006/customXml" ds:itemID="{79A1DC5D-7C5C-4C35-86EE-C714AD4398A4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15495</TotalTime>
  <Words>365</Words>
  <Application>Microsoft Office PowerPoint</Application>
  <PresentationFormat>Bildspel på skärmen (4:3)</PresentationFormat>
  <Paragraphs>144</Paragraphs>
  <Slides>26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26</vt:i4>
      </vt:variant>
    </vt:vector>
  </HeadingPairs>
  <TitlesOfParts>
    <vt:vector size="34" baseType="lpstr">
      <vt:lpstr>Arial</vt:lpstr>
      <vt:lpstr>Calibri</vt:lpstr>
      <vt:lpstr>Gill Sans MT</vt:lpstr>
      <vt:lpstr>Wingdings</vt:lpstr>
      <vt:lpstr>Förstasidan</vt:lpstr>
      <vt:lpstr>Förstasidan_2_rutor</vt:lpstr>
      <vt:lpstr>Kapitelsidor</vt:lpstr>
      <vt:lpstr>Innehållssidor</vt:lpstr>
      <vt:lpstr>Möte företagarföreningar </vt:lpstr>
      <vt:lpstr>Västra Kungsholmen</vt:lpstr>
      <vt:lpstr>Fakta/Siffror</vt:lpstr>
      <vt:lpstr>PowerPoint-presentation</vt:lpstr>
      <vt:lpstr>PowerPoint-presentation</vt:lpstr>
      <vt:lpstr>Detaljplan Hornsbergskvarteren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Detaljplan Stadshagen - orientering</vt:lpstr>
      <vt:lpstr>Planens innehåll</vt:lpstr>
      <vt:lpstr>Stadshagen- preliminär tidplan genomförande</vt:lpstr>
      <vt:lpstr>Illustrationsplan</vt:lpstr>
      <vt:lpstr>Flygfoto från nordväst – befintlig bebyggelse</vt:lpstr>
      <vt:lpstr>Föreslagen bebyggelse – bildmontage</vt:lpstr>
      <vt:lpstr>Östra torget</vt:lpstr>
      <vt:lpstr>Centrala torget vid Electrolux</vt:lpstr>
      <vt:lpstr>Skolan</vt:lpstr>
      <vt:lpstr>Västra torget</vt:lpstr>
      <vt:lpstr>PowerPoint-presentation</vt:lpstr>
      <vt:lpstr>Gångaren 10</vt:lpstr>
      <vt:lpstr>PowerPoint-presentation</vt:lpstr>
      <vt:lpstr>PowerPoint-presentation</vt:lpstr>
      <vt:lpstr>PowerPoint-presentation</vt:lpstr>
    </vt:vector>
  </TitlesOfParts>
  <Company>Stockholms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Stockholms stad</dc:creator>
  <cp:lastModifiedBy>Håkan Rosander</cp:lastModifiedBy>
  <cp:revision>731</cp:revision>
  <cp:lastPrinted>2020-01-16T09:03:56Z</cp:lastPrinted>
  <dcterms:created xsi:type="dcterms:W3CDTF">2013-04-25T08:42:48Z</dcterms:created>
  <dcterms:modified xsi:type="dcterms:W3CDTF">2020-02-06T12:28:03Z</dcterms:modified>
</cp:coreProperties>
</file>